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heme/theme2.xml" ContentType="application/vnd.openxmlformats-officedocument.theme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notesSlides/notesSlide1.xml" ContentType="application/vnd.openxmlformats-officedocument.presentationml.notesSlide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notesSlides/notesSlide2.xml" ContentType="application/vnd.openxmlformats-officedocument.presentationml.notesSlide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257" r:id="rId2"/>
    <p:sldId id="258" r:id="rId3"/>
    <p:sldId id="259" r:id="rId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83" d="100"/>
          <a:sy n="83" d="100"/>
        </p:scale>
        <p:origin x="76" y="60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2025/10/27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F711DA-82CB-44C8-99EC-9CE596A896FB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F711DA-82CB-44C8-99EC-9CE596A896FB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F711DA-82CB-44C8-99EC-9CE596A896FB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1.xml"/><Relationship Id="rId4" Type="http://schemas.openxmlformats.org/officeDocument/2006/relationships/tags" Target="../tags/tag10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56.xml"/><Relationship Id="rId2" Type="http://schemas.openxmlformats.org/officeDocument/2006/relationships/tags" Target="../tags/tag55.xml"/><Relationship Id="rId1" Type="http://schemas.openxmlformats.org/officeDocument/2006/relationships/tags" Target="../tags/tag54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57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60.xml"/><Relationship Id="rId2" Type="http://schemas.openxmlformats.org/officeDocument/2006/relationships/tags" Target="../tags/tag59.xml"/><Relationship Id="rId1" Type="http://schemas.openxmlformats.org/officeDocument/2006/relationships/tags" Target="../tags/tag5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62.xml"/><Relationship Id="rId4" Type="http://schemas.openxmlformats.org/officeDocument/2006/relationships/tags" Target="../tags/tag6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6.xml"/><Relationship Id="rId4" Type="http://schemas.openxmlformats.org/officeDocument/2006/relationships/tags" Target="../tags/tag15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1.xml"/><Relationship Id="rId4" Type="http://schemas.openxmlformats.org/officeDocument/2006/relationships/tags" Target="../tags/tag20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tags" Target="../tags/tag27.xml"/><Relationship Id="rId5" Type="http://schemas.openxmlformats.org/officeDocument/2006/relationships/tags" Target="../tags/tag26.xml"/><Relationship Id="rId4" Type="http://schemas.openxmlformats.org/officeDocument/2006/relationships/tags" Target="../tags/tag25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35.xml"/><Relationship Id="rId3" Type="http://schemas.openxmlformats.org/officeDocument/2006/relationships/tags" Target="../tags/tag30.xml"/><Relationship Id="rId7" Type="http://schemas.openxmlformats.org/officeDocument/2006/relationships/tags" Target="../tags/tag34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6" Type="http://schemas.openxmlformats.org/officeDocument/2006/relationships/tags" Target="../tags/tag33.xml"/><Relationship Id="rId5" Type="http://schemas.openxmlformats.org/officeDocument/2006/relationships/tags" Target="../tags/tag32.xml"/><Relationship Id="rId4" Type="http://schemas.openxmlformats.org/officeDocument/2006/relationships/tags" Target="../tags/tag31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39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2.xml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45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4.xml"/><Relationship Id="rId1" Type="http://schemas.openxmlformats.org/officeDocument/2006/relationships/tags" Target="../tags/tag43.xml"/><Relationship Id="rId6" Type="http://schemas.openxmlformats.org/officeDocument/2006/relationships/tags" Target="../tags/tag48.xml"/><Relationship Id="rId5" Type="http://schemas.openxmlformats.org/officeDocument/2006/relationships/tags" Target="../tags/tag47.xml"/><Relationship Id="rId4" Type="http://schemas.openxmlformats.org/officeDocument/2006/relationships/tags" Target="../tags/tag46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51.xml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53.xml"/><Relationship Id="rId4" Type="http://schemas.openxmlformats.org/officeDocument/2006/relationships/tags" Target="../tags/tag5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2025/10/27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2025/10/27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2025/10/27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/>
              <a:t>单击此处编辑标题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5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2025/10/27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2025/10/27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2025/10/27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2025/10/27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2025/10/27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2025/10/27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2025/10/27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1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/>
              <a:t>单击此处编辑标题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2025/10/27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18" Type="http://schemas.openxmlformats.org/officeDocument/2006/relationships/tags" Target="../tags/tag6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tags" Target="../tags/tag5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3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4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5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6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2025/10/27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7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8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custDataLst>
      <p:tags r:id="rId13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0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65.xml"/><Relationship Id="rId7" Type="http://schemas.openxmlformats.org/officeDocument/2006/relationships/image" Target="../media/image1.png"/><Relationship Id="rId2" Type="http://schemas.openxmlformats.org/officeDocument/2006/relationships/tags" Target="../tags/tag64.xml"/><Relationship Id="rId1" Type="http://schemas.openxmlformats.org/officeDocument/2006/relationships/tags" Target="../tags/tag63.xml"/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6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69.xml"/><Relationship Id="rId7" Type="http://schemas.openxmlformats.org/officeDocument/2006/relationships/image" Target="../media/image1.png"/><Relationship Id="rId2" Type="http://schemas.openxmlformats.org/officeDocument/2006/relationships/tags" Target="../tags/tag68.xml"/><Relationship Id="rId1" Type="http://schemas.openxmlformats.org/officeDocument/2006/relationships/tags" Target="../tags/tag67.xml"/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70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tags" Target="../tags/tag78.xml"/><Relationship Id="rId13" Type="http://schemas.openxmlformats.org/officeDocument/2006/relationships/image" Target="../media/image1.png"/><Relationship Id="rId3" Type="http://schemas.openxmlformats.org/officeDocument/2006/relationships/tags" Target="../tags/tag73.xml"/><Relationship Id="rId7" Type="http://schemas.openxmlformats.org/officeDocument/2006/relationships/tags" Target="../tags/tag77.xml"/><Relationship Id="rId12" Type="http://schemas.openxmlformats.org/officeDocument/2006/relationships/notesSlide" Target="../notesSlides/notesSlide3.xml"/><Relationship Id="rId2" Type="http://schemas.openxmlformats.org/officeDocument/2006/relationships/tags" Target="../tags/tag72.xml"/><Relationship Id="rId1" Type="http://schemas.openxmlformats.org/officeDocument/2006/relationships/tags" Target="../tags/tag71.xml"/><Relationship Id="rId6" Type="http://schemas.openxmlformats.org/officeDocument/2006/relationships/tags" Target="../tags/tag76.xml"/><Relationship Id="rId11" Type="http://schemas.openxmlformats.org/officeDocument/2006/relationships/slideLayout" Target="../slideLayouts/slideLayout7.xml"/><Relationship Id="rId5" Type="http://schemas.openxmlformats.org/officeDocument/2006/relationships/tags" Target="../tags/tag75.xml"/><Relationship Id="rId10" Type="http://schemas.openxmlformats.org/officeDocument/2006/relationships/tags" Target="../tags/tag80.xml"/><Relationship Id="rId4" Type="http://schemas.openxmlformats.org/officeDocument/2006/relationships/tags" Target="../tags/tag74.xml"/><Relationship Id="rId9" Type="http://schemas.openxmlformats.org/officeDocument/2006/relationships/tags" Target="../tags/tag7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4"/>
          <p:cNvSpPr/>
          <p:nvPr/>
        </p:nvSpPr>
        <p:spPr>
          <a:xfrm>
            <a:off x="0" y="0"/>
            <a:ext cx="12192000" cy="792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228600" dist="50800" dir="5400000" algn="t" rotWithShape="0">
              <a:prstClr val="black">
                <a:alpha val="2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80"/>
          </a:p>
        </p:txBody>
      </p:sp>
      <p:sp>
        <p:nvSpPr>
          <p:cNvPr id="29" name="TextBox 10"/>
          <p:cNvSpPr txBox="1"/>
          <p:nvPr/>
        </p:nvSpPr>
        <p:spPr>
          <a:xfrm>
            <a:off x="3710940" y="102235"/>
            <a:ext cx="6113780" cy="586740"/>
          </a:xfrm>
          <a:prstGeom prst="rect">
            <a:avLst/>
          </a:prstGeom>
          <a:noFill/>
        </p:spPr>
        <p:txBody>
          <a:bodyPr wrap="square" lIns="0" tIns="48000" rIns="0" bIns="48000" rtlCol="0">
            <a:noAutofit/>
          </a:bodyPr>
          <a:lstStyle/>
          <a:p>
            <a:pPr algn="ctr"/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党章学习小组分组名单</a:t>
            </a:r>
          </a:p>
        </p:txBody>
      </p:sp>
      <p:cxnSp>
        <p:nvCxnSpPr>
          <p:cNvPr id="15" name="直接连接符 14"/>
          <p:cNvCxnSpPr/>
          <p:nvPr/>
        </p:nvCxnSpPr>
        <p:spPr>
          <a:xfrm>
            <a:off x="3231850" y="285092"/>
            <a:ext cx="0" cy="245816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图片 3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910" y="-274792"/>
            <a:ext cx="2508327" cy="1146352"/>
          </a:xfrm>
          <a:prstGeom prst="rect">
            <a:avLst/>
          </a:prstGeom>
        </p:spPr>
      </p:pic>
      <p:sp>
        <p:nvSpPr>
          <p:cNvPr id="6" name="TextBox 6"/>
          <p:cNvSpPr txBox="1"/>
          <p:nvPr>
            <p:custDataLst>
              <p:tags r:id="rId1"/>
            </p:custDataLst>
          </p:nvPr>
        </p:nvSpPr>
        <p:spPr>
          <a:xfrm>
            <a:off x="951865" y="1023620"/>
            <a:ext cx="4271010" cy="2295525"/>
          </a:xfrm>
          <a:prstGeom prst="rect">
            <a:avLst/>
          </a:prstGeom>
          <a:noFill/>
        </p:spPr>
        <p:txBody>
          <a:bodyPr wrap="square" lIns="0" tIns="48000" rIns="0" bIns="48000" rtlCol="0">
            <a:noAutofit/>
          </a:bodyPr>
          <a:lstStyle/>
          <a:p>
            <a:pPr algn="ctr"/>
            <a:r>
              <a:rPr lang="zh-CN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第一组</a:t>
            </a:r>
            <a:r>
              <a:rPr lang="en-US" altLang="zh-CN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（</a:t>
            </a:r>
            <a:r>
              <a:rPr lang="en-US" altLang="zh-CN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24</a:t>
            </a:r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级物理一班）</a:t>
            </a:r>
          </a:p>
          <a:p>
            <a:pPr algn="ctr"/>
            <a:endParaRPr lang="zh-CN" alt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l"/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陈创博、陈静怡、陈俊宇、邓懿玮、</a:t>
            </a:r>
          </a:p>
          <a:p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董震楠（组长）、高端、高培源、黄培杰、黄亚楠、李泓希、李可钦、</a:t>
            </a:r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纪然、</a:t>
            </a:r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李欣洁、梁德明、梁栋、林思芸、</a:t>
            </a:r>
          </a:p>
          <a:p>
            <a:pPr algn="l"/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楼方同、沈卓雯、石祥辰</a:t>
            </a:r>
          </a:p>
          <a:p>
            <a:pPr algn="l"/>
            <a:endParaRPr lang="zh-CN" alt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TextBox 6"/>
          <p:cNvSpPr txBox="1"/>
          <p:nvPr>
            <p:custDataLst>
              <p:tags r:id="rId2"/>
            </p:custDataLst>
          </p:nvPr>
        </p:nvSpPr>
        <p:spPr>
          <a:xfrm>
            <a:off x="6549390" y="1023620"/>
            <a:ext cx="4279265" cy="2580005"/>
          </a:xfrm>
          <a:prstGeom prst="rect">
            <a:avLst/>
          </a:prstGeom>
          <a:noFill/>
        </p:spPr>
        <p:txBody>
          <a:bodyPr wrap="square" lIns="0" tIns="48000" rIns="0" bIns="48000" rtlCol="0">
            <a:noAutofit/>
          </a:bodyPr>
          <a:lstStyle/>
          <a:p>
            <a:pPr algn="ctr"/>
            <a:r>
              <a:rPr lang="zh-CN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第二组</a:t>
            </a:r>
            <a:r>
              <a:rPr lang="en-US" altLang="zh-CN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（</a:t>
            </a:r>
            <a:r>
              <a:rPr lang="en-US" altLang="zh-CN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24</a:t>
            </a:r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级物理二班）</a:t>
            </a:r>
          </a:p>
          <a:p>
            <a:pPr algn="ctr"/>
            <a:endParaRPr lang="zh-CN" alt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l"/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郎毅、罗添、闵培恩、滕泽仁、</a:t>
            </a:r>
          </a:p>
          <a:p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王浩先、王文敏、谢剑泉、许家睿、尹瀚锋、余梓铭（组长）、张函宇、张锐煜、赵胤盛、祝榕晗、蒋润仪、马静怡、阮伟健、吴家兴、钟文凯</a:t>
            </a:r>
          </a:p>
          <a:p>
            <a:pPr algn="l"/>
            <a:endParaRPr lang="zh-CN" alt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TextBox 6"/>
          <p:cNvSpPr txBox="1"/>
          <p:nvPr>
            <p:custDataLst>
              <p:tags r:id="rId3"/>
            </p:custDataLst>
          </p:nvPr>
        </p:nvSpPr>
        <p:spPr>
          <a:xfrm>
            <a:off x="951865" y="3811905"/>
            <a:ext cx="4271645" cy="2894330"/>
          </a:xfrm>
          <a:prstGeom prst="rect">
            <a:avLst/>
          </a:prstGeom>
          <a:noFill/>
        </p:spPr>
        <p:txBody>
          <a:bodyPr wrap="square" lIns="0" tIns="48000" rIns="0" bIns="48000" rtlCol="0">
            <a:noAutofit/>
          </a:bodyPr>
          <a:lstStyle/>
          <a:p>
            <a:pPr algn="ctr"/>
            <a:r>
              <a:rPr lang="zh-CN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第三组</a:t>
            </a:r>
            <a:r>
              <a:rPr lang="en-US" altLang="zh-CN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（</a:t>
            </a:r>
            <a:r>
              <a:rPr lang="en-US" altLang="zh-CN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24</a:t>
            </a:r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级数学一班）</a:t>
            </a:r>
          </a:p>
          <a:p>
            <a:pPr algn="ctr"/>
            <a:endParaRPr lang="zh-CN" alt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l"/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陈祖延、范艺昊、付家骏、郭金豪、</a:t>
            </a:r>
          </a:p>
          <a:p>
            <a:pPr algn="l"/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黄宇皓、蒋晨晞、李俊杰、李璐、</a:t>
            </a:r>
          </a:p>
          <a:p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李泊君、李妍慧、刘泳乐（组长）</a:t>
            </a:r>
          </a:p>
          <a:p>
            <a:pPr algn="l"/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、陆云祈、闫云皓、邹亦涵、白书仪、曹嘉欣、梁健阳</a:t>
            </a:r>
          </a:p>
          <a:p>
            <a:pPr algn="l"/>
            <a:endParaRPr lang="zh-CN" alt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5910280" y="1167742"/>
            <a:ext cx="17145" cy="5291455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6"/>
          <p:cNvSpPr txBox="1"/>
          <p:nvPr>
            <p:custDataLst>
              <p:tags r:id="rId4"/>
            </p:custDataLst>
          </p:nvPr>
        </p:nvSpPr>
        <p:spPr>
          <a:xfrm>
            <a:off x="6484620" y="3835400"/>
            <a:ext cx="4344035" cy="2894330"/>
          </a:xfrm>
          <a:prstGeom prst="rect">
            <a:avLst/>
          </a:prstGeom>
          <a:noFill/>
        </p:spPr>
        <p:txBody>
          <a:bodyPr wrap="square" lIns="0" tIns="48000" rIns="0" bIns="48000" rtlCol="0">
            <a:noAutofit/>
          </a:bodyPr>
          <a:lstStyle/>
          <a:p>
            <a:pPr algn="ctr"/>
            <a:r>
              <a:rPr lang="zh-CN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第四组</a:t>
            </a:r>
            <a:r>
              <a:rPr lang="en-US" altLang="zh-CN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（</a:t>
            </a:r>
            <a:r>
              <a:rPr lang="en-US" altLang="zh-CN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24</a:t>
            </a:r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级数学二班）</a:t>
            </a:r>
          </a:p>
          <a:p>
            <a:pPr algn="ctr"/>
            <a:endParaRPr lang="zh-CN" alt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l"/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焦不息、卢绎童、阮长宇、王紫淇、</a:t>
            </a:r>
          </a:p>
          <a:p>
            <a:pPr algn="l"/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肖奥、谢泽斌、杨兆麟、叶金浩、</a:t>
            </a:r>
          </a:p>
          <a:p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余家豪（组长）、张雅文、张紫涵、张祖炜、王路杨、王梓业</a:t>
            </a:r>
          </a:p>
          <a:p>
            <a:pPr algn="l"/>
            <a:endParaRPr lang="zh-CN" alt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4"/>
          <p:cNvSpPr/>
          <p:nvPr/>
        </p:nvSpPr>
        <p:spPr>
          <a:xfrm>
            <a:off x="0" y="0"/>
            <a:ext cx="12192000" cy="792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228600" dist="50800" dir="5400000" algn="t" rotWithShape="0">
              <a:prstClr val="black">
                <a:alpha val="2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80"/>
          </a:p>
        </p:txBody>
      </p:sp>
      <p:sp>
        <p:nvSpPr>
          <p:cNvPr id="29" name="TextBox 10"/>
          <p:cNvSpPr txBox="1"/>
          <p:nvPr/>
        </p:nvSpPr>
        <p:spPr>
          <a:xfrm>
            <a:off x="3710940" y="102235"/>
            <a:ext cx="6113780" cy="586740"/>
          </a:xfrm>
          <a:prstGeom prst="rect">
            <a:avLst/>
          </a:prstGeom>
          <a:noFill/>
        </p:spPr>
        <p:txBody>
          <a:bodyPr wrap="square" lIns="0" tIns="48000" rIns="0" bIns="48000" rtlCol="0">
            <a:noAutofit/>
          </a:bodyPr>
          <a:lstStyle/>
          <a:p>
            <a:pPr algn="ctr"/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党章学习小组分组名单</a:t>
            </a:r>
          </a:p>
        </p:txBody>
      </p:sp>
      <p:cxnSp>
        <p:nvCxnSpPr>
          <p:cNvPr id="15" name="直接连接符 14"/>
          <p:cNvCxnSpPr/>
          <p:nvPr/>
        </p:nvCxnSpPr>
        <p:spPr>
          <a:xfrm>
            <a:off x="3231850" y="285092"/>
            <a:ext cx="0" cy="245816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图片 3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910" y="-274792"/>
            <a:ext cx="2508327" cy="1146352"/>
          </a:xfrm>
          <a:prstGeom prst="rect">
            <a:avLst/>
          </a:prstGeom>
        </p:spPr>
      </p:pic>
      <p:sp>
        <p:nvSpPr>
          <p:cNvPr id="6" name="TextBox 6"/>
          <p:cNvSpPr txBox="1"/>
          <p:nvPr>
            <p:custDataLst>
              <p:tags r:id="rId1"/>
            </p:custDataLst>
          </p:nvPr>
        </p:nvSpPr>
        <p:spPr>
          <a:xfrm>
            <a:off x="951865" y="1023620"/>
            <a:ext cx="4271010" cy="2295525"/>
          </a:xfrm>
          <a:prstGeom prst="rect">
            <a:avLst/>
          </a:prstGeom>
          <a:noFill/>
        </p:spPr>
        <p:txBody>
          <a:bodyPr wrap="square" lIns="0" tIns="48000" rIns="0" bIns="48000" rtlCol="0">
            <a:noAutofit/>
          </a:bodyPr>
          <a:lstStyle/>
          <a:p>
            <a:pPr algn="ctr"/>
            <a:r>
              <a:rPr lang="zh-CN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第五组</a:t>
            </a:r>
            <a:r>
              <a:rPr lang="en-US" altLang="zh-CN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（</a:t>
            </a:r>
            <a:r>
              <a:rPr lang="en-US" altLang="zh-CN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23</a:t>
            </a:r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级物理学</a:t>
            </a:r>
            <a:r>
              <a:rPr lang="en-US" altLang="zh-CN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+</a:t>
            </a:r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数学）</a:t>
            </a:r>
          </a:p>
          <a:p>
            <a:pPr algn="ctr"/>
            <a:endParaRPr lang="zh-CN" alt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l"/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杨馨蕊、谢家璞、王悦彤、宿培娴、</a:t>
            </a:r>
          </a:p>
          <a:p>
            <a:pPr algn="l"/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覃诗尧、崔洛玮（组长） 、李卓熹、黎俊余、李雅情、曾婧雯、陈东悦、应卓恺、邵欣怡</a:t>
            </a:r>
          </a:p>
        </p:txBody>
      </p:sp>
      <p:sp>
        <p:nvSpPr>
          <p:cNvPr id="3" name="TextBox 6"/>
          <p:cNvSpPr txBox="1"/>
          <p:nvPr>
            <p:custDataLst>
              <p:tags r:id="rId2"/>
            </p:custDataLst>
          </p:nvPr>
        </p:nvSpPr>
        <p:spPr>
          <a:xfrm>
            <a:off x="6549390" y="1023620"/>
            <a:ext cx="4279265" cy="2580005"/>
          </a:xfrm>
          <a:prstGeom prst="rect">
            <a:avLst/>
          </a:prstGeom>
          <a:noFill/>
        </p:spPr>
        <p:txBody>
          <a:bodyPr wrap="square" lIns="0" tIns="48000" rIns="0" bIns="48000" rtlCol="0">
            <a:noAutofit/>
          </a:bodyPr>
          <a:lstStyle/>
          <a:p>
            <a:pPr algn="ctr"/>
            <a:r>
              <a:rPr lang="zh-CN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第六组</a:t>
            </a:r>
            <a:r>
              <a:rPr lang="en-US" altLang="zh-CN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（</a:t>
            </a:r>
            <a:r>
              <a:rPr lang="en-US" altLang="zh-CN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22</a:t>
            </a:r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级物理一班）</a:t>
            </a:r>
          </a:p>
          <a:p>
            <a:endParaRPr lang="en-US" altLang="zh-CN" sz="20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杨楷、陈铎文、林浪帆、陈子扬、段彦丞、高小晴、郭健、郭奕暄、黄淑芬、黄素云、雷天元、李凯峰、梁佳誉（组长）</a:t>
            </a:r>
          </a:p>
          <a:p>
            <a:pPr algn="l"/>
            <a:endParaRPr lang="zh-CN" alt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TextBox 6"/>
          <p:cNvSpPr txBox="1"/>
          <p:nvPr>
            <p:custDataLst>
              <p:tags r:id="rId3"/>
            </p:custDataLst>
          </p:nvPr>
        </p:nvSpPr>
        <p:spPr>
          <a:xfrm>
            <a:off x="746414" y="3750432"/>
            <a:ext cx="4271645" cy="2894330"/>
          </a:xfrm>
          <a:prstGeom prst="rect">
            <a:avLst/>
          </a:prstGeom>
          <a:noFill/>
        </p:spPr>
        <p:txBody>
          <a:bodyPr wrap="square" lIns="0" tIns="48000" rIns="0" bIns="48000" rtlCol="0">
            <a:noAutofit/>
          </a:bodyPr>
          <a:lstStyle/>
          <a:p>
            <a:pPr algn="ctr"/>
            <a:r>
              <a:rPr lang="zh-CN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第七组</a:t>
            </a:r>
            <a:r>
              <a:rPr lang="en-US" altLang="zh-CN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（</a:t>
            </a:r>
            <a:r>
              <a:rPr lang="en-US" altLang="zh-CN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22</a:t>
            </a:r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级物理二班）</a:t>
            </a:r>
          </a:p>
          <a:p>
            <a:pPr algn="ctr"/>
            <a:endParaRPr lang="zh-CN" alt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赵展鸿（组长）、马涂南、聂小斐、</a:t>
            </a:r>
          </a:p>
          <a:p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邱钰淇、沈宇轩、王力杰、罗浚弘</a:t>
            </a:r>
          </a:p>
          <a:p>
            <a:pPr algn="l"/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夏煜森、熊璐璐、徐启炀、许传福、</a:t>
            </a:r>
          </a:p>
          <a:p>
            <a:pPr algn="l"/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闫子贤、杨思樊、杨星辉、毛嘉恒</a:t>
            </a:r>
          </a:p>
          <a:p>
            <a:pPr algn="l"/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余昊、余妤、詹健豪、张家浩</a:t>
            </a:r>
          </a:p>
          <a:p>
            <a:pPr algn="l"/>
            <a:endParaRPr lang="zh-CN" alt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5910280" y="1167742"/>
            <a:ext cx="17145" cy="5291455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6">
            <a:extLst>
              <a:ext uri="{FF2B5EF4-FFF2-40B4-BE49-F238E27FC236}">
                <a16:creationId xmlns:a16="http://schemas.microsoft.com/office/drawing/2014/main" id="{04B3962C-3339-49ED-834E-837CF12E2E79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6264577" y="3919220"/>
            <a:ext cx="4564078" cy="2295525"/>
          </a:xfrm>
          <a:prstGeom prst="rect">
            <a:avLst/>
          </a:prstGeom>
          <a:noFill/>
        </p:spPr>
        <p:txBody>
          <a:bodyPr wrap="square" lIns="0" tIns="48000" rIns="0" bIns="48000" rtlCol="0">
            <a:noAutofit/>
          </a:bodyPr>
          <a:lstStyle/>
          <a:p>
            <a:pPr algn="ctr"/>
            <a:r>
              <a:rPr lang="zh-CN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第</a:t>
            </a:r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八</a:t>
            </a:r>
            <a:r>
              <a:rPr lang="zh-CN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组</a:t>
            </a:r>
            <a:r>
              <a:rPr lang="en-US" altLang="zh-CN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 </a:t>
            </a:r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（</a:t>
            </a:r>
            <a:r>
              <a:rPr lang="zh-CN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研究生</a:t>
            </a:r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）</a:t>
            </a:r>
          </a:p>
          <a:p>
            <a:pPr algn="ctr"/>
            <a:endParaRPr lang="zh-CN" alt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邹鸿玮、刘华宇（组长）、易窈至、万晓欢、曾锴彬、黄嘉林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4"/>
          <p:cNvSpPr/>
          <p:nvPr/>
        </p:nvSpPr>
        <p:spPr>
          <a:xfrm>
            <a:off x="0" y="0"/>
            <a:ext cx="12192000" cy="792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228600" dist="50800" dir="5400000" algn="t" rotWithShape="0">
              <a:prstClr val="black">
                <a:alpha val="2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80"/>
          </a:p>
        </p:txBody>
      </p:sp>
      <p:sp>
        <p:nvSpPr>
          <p:cNvPr id="29" name="TextBox 10"/>
          <p:cNvSpPr txBox="1"/>
          <p:nvPr/>
        </p:nvSpPr>
        <p:spPr>
          <a:xfrm>
            <a:off x="3710940" y="102235"/>
            <a:ext cx="6113780" cy="586740"/>
          </a:xfrm>
          <a:prstGeom prst="rect">
            <a:avLst/>
          </a:prstGeom>
          <a:noFill/>
        </p:spPr>
        <p:txBody>
          <a:bodyPr wrap="square" lIns="0" tIns="48000" rIns="0" bIns="48000" rtlCol="0">
            <a:noAutofit/>
          </a:bodyPr>
          <a:lstStyle/>
          <a:p>
            <a:pPr algn="ctr"/>
            <a:r>
              <a:rPr lang="zh-CN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学习重点任务</a:t>
            </a:r>
          </a:p>
        </p:txBody>
      </p:sp>
      <p:cxnSp>
        <p:nvCxnSpPr>
          <p:cNvPr id="15" name="直接连接符 14"/>
          <p:cNvCxnSpPr/>
          <p:nvPr/>
        </p:nvCxnSpPr>
        <p:spPr>
          <a:xfrm>
            <a:off x="3231850" y="285092"/>
            <a:ext cx="0" cy="245816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图片 32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910" y="-274792"/>
            <a:ext cx="2508327" cy="1146352"/>
          </a:xfrm>
          <a:prstGeom prst="rect">
            <a:avLst/>
          </a:prstGeom>
        </p:spPr>
      </p:pic>
      <p:sp>
        <p:nvSpPr>
          <p:cNvPr id="5" name="圆角矩形 4"/>
          <p:cNvSpPr/>
          <p:nvPr>
            <p:custDataLst>
              <p:tags r:id="rId1"/>
            </p:custDataLst>
          </p:nvPr>
        </p:nvSpPr>
        <p:spPr>
          <a:xfrm>
            <a:off x="3458210" y="1205230"/>
            <a:ext cx="842010" cy="577215"/>
          </a:xfrm>
          <a:prstGeom prst="roundRect">
            <a:avLst>
              <a:gd name="adj" fmla="val 50000"/>
            </a:avLst>
          </a:prstGeom>
          <a:solidFill>
            <a:srgbClr val="014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/>
              <a:t>01</a:t>
            </a:r>
            <a:endParaRPr lang="zh-CN" altLang="en-US" b="1" dirty="0"/>
          </a:p>
        </p:txBody>
      </p:sp>
      <p:sp>
        <p:nvSpPr>
          <p:cNvPr id="2" name="圆角矩形 1"/>
          <p:cNvSpPr/>
          <p:nvPr>
            <p:custDataLst>
              <p:tags r:id="rId2"/>
            </p:custDataLst>
          </p:nvPr>
        </p:nvSpPr>
        <p:spPr>
          <a:xfrm>
            <a:off x="3458210" y="2172970"/>
            <a:ext cx="842010" cy="577215"/>
          </a:xfrm>
          <a:prstGeom prst="roundRect">
            <a:avLst>
              <a:gd name="adj" fmla="val 50000"/>
            </a:avLst>
          </a:prstGeom>
          <a:solidFill>
            <a:srgbClr val="014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/>
              <a:t>02</a:t>
            </a:r>
            <a:endParaRPr lang="zh-CN" altLang="en-US" b="1" dirty="0"/>
          </a:p>
        </p:txBody>
      </p:sp>
      <p:sp>
        <p:nvSpPr>
          <p:cNvPr id="8" name="圆角矩形 7"/>
          <p:cNvSpPr/>
          <p:nvPr>
            <p:custDataLst>
              <p:tags r:id="rId3"/>
            </p:custDataLst>
          </p:nvPr>
        </p:nvSpPr>
        <p:spPr>
          <a:xfrm>
            <a:off x="3458210" y="3141345"/>
            <a:ext cx="842010" cy="577215"/>
          </a:xfrm>
          <a:prstGeom prst="roundRect">
            <a:avLst>
              <a:gd name="adj" fmla="val 50000"/>
            </a:avLst>
          </a:prstGeom>
          <a:solidFill>
            <a:srgbClr val="014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/>
              <a:t>03</a:t>
            </a:r>
            <a:endParaRPr lang="zh-CN" altLang="en-US" b="1" dirty="0"/>
          </a:p>
        </p:txBody>
      </p:sp>
      <p:sp>
        <p:nvSpPr>
          <p:cNvPr id="10" name="圆角矩形 9"/>
          <p:cNvSpPr/>
          <p:nvPr>
            <p:custDataLst>
              <p:tags r:id="rId4"/>
            </p:custDataLst>
          </p:nvPr>
        </p:nvSpPr>
        <p:spPr>
          <a:xfrm>
            <a:off x="3458210" y="4109085"/>
            <a:ext cx="842010" cy="577215"/>
          </a:xfrm>
          <a:prstGeom prst="roundRect">
            <a:avLst>
              <a:gd name="adj" fmla="val 50000"/>
            </a:avLst>
          </a:prstGeom>
          <a:solidFill>
            <a:srgbClr val="014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/>
              <a:t>04</a:t>
            </a:r>
            <a:endParaRPr lang="zh-CN" altLang="en-US" b="1" dirty="0"/>
          </a:p>
        </p:txBody>
      </p:sp>
      <p:sp>
        <p:nvSpPr>
          <p:cNvPr id="11" name="圆角矩形 10"/>
          <p:cNvSpPr/>
          <p:nvPr>
            <p:custDataLst>
              <p:tags r:id="rId5"/>
            </p:custDataLst>
          </p:nvPr>
        </p:nvSpPr>
        <p:spPr>
          <a:xfrm>
            <a:off x="3458210" y="5076825"/>
            <a:ext cx="842010" cy="577215"/>
          </a:xfrm>
          <a:prstGeom prst="roundRect">
            <a:avLst>
              <a:gd name="adj" fmla="val 50000"/>
            </a:avLst>
          </a:prstGeom>
          <a:solidFill>
            <a:srgbClr val="014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/>
              <a:t>05</a:t>
            </a:r>
            <a:endParaRPr lang="zh-CN" altLang="en-US" b="1" dirty="0"/>
          </a:p>
        </p:txBody>
      </p:sp>
      <p:sp>
        <p:nvSpPr>
          <p:cNvPr id="59" name="圆角矩形 58"/>
          <p:cNvSpPr/>
          <p:nvPr>
            <p:custDataLst>
              <p:tags r:id="rId6"/>
            </p:custDataLst>
          </p:nvPr>
        </p:nvSpPr>
        <p:spPr>
          <a:xfrm>
            <a:off x="4563110" y="1205230"/>
            <a:ext cx="4409440" cy="577215"/>
          </a:xfrm>
          <a:prstGeom prst="roundRect">
            <a:avLst>
              <a:gd name="adj" fmla="val 50000"/>
            </a:avLst>
          </a:prstGeom>
          <a:solidFill>
            <a:srgbClr val="014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/>
              <a:t>开班专题党课一次</a:t>
            </a:r>
          </a:p>
        </p:txBody>
      </p:sp>
      <p:sp>
        <p:nvSpPr>
          <p:cNvPr id="60" name="圆角矩形 59"/>
          <p:cNvSpPr/>
          <p:nvPr>
            <p:custDataLst>
              <p:tags r:id="rId7"/>
            </p:custDataLst>
          </p:nvPr>
        </p:nvSpPr>
        <p:spPr>
          <a:xfrm>
            <a:off x="4563110" y="2172970"/>
            <a:ext cx="4409440" cy="577215"/>
          </a:xfrm>
          <a:prstGeom prst="roundRect">
            <a:avLst>
              <a:gd name="adj" fmla="val 50000"/>
            </a:avLst>
          </a:prstGeom>
          <a:solidFill>
            <a:srgbClr val="014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/>
              <a:t>每月一次集中学习</a:t>
            </a:r>
          </a:p>
        </p:txBody>
      </p:sp>
      <p:sp>
        <p:nvSpPr>
          <p:cNvPr id="61" name="圆角矩形 60"/>
          <p:cNvSpPr/>
          <p:nvPr>
            <p:custDataLst>
              <p:tags r:id="rId8"/>
            </p:custDataLst>
          </p:nvPr>
        </p:nvSpPr>
        <p:spPr>
          <a:xfrm>
            <a:off x="4563110" y="3141345"/>
            <a:ext cx="4409440" cy="577215"/>
          </a:xfrm>
          <a:prstGeom prst="roundRect">
            <a:avLst>
              <a:gd name="adj" fmla="val 50000"/>
            </a:avLst>
          </a:prstGeom>
          <a:solidFill>
            <a:srgbClr val="014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/>
              <a:t>每学期开展一次交流研讨</a:t>
            </a:r>
          </a:p>
        </p:txBody>
      </p:sp>
      <p:sp>
        <p:nvSpPr>
          <p:cNvPr id="62" name="圆角矩形 61"/>
          <p:cNvSpPr/>
          <p:nvPr>
            <p:custDataLst>
              <p:tags r:id="rId9"/>
            </p:custDataLst>
          </p:nvPr>
        </p:nvSpPr>
        <p:spPr>
          <a:xfrm>
            <a:off x="4563110" y="4109085"/>
            <a:ext cx="4409440" cy="577215"/>
          </a:xfrm>
          <a:prstGeom prst="roundRect">
            <a:avLst>
              <a:gd name="adj" fmla="val 50000"/>
            </a:avLst>
          </a:prstGeom>
          <a:solidFill>
            <a:srgbClr val="014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/>
              <a:t>提交学习心得一篇</a:t>
            </a:r>
          </a:p>
        </p:txBody>
      </p:sp>
      <p:sp>
        <p:nvSpPr>
          <p:cNvPr id="63" name="圆角矩形 62"/>
          <p:cNvSpPr/>
          <p:nvPr>
            <p:custDataLst>
              <p:tags r:id="rId10"/>
            </p:custDataLst>
          </p:nvPr>
        </p:nvSpPr>
        <p:spPr>
          <a:xfrm>
            <a:off x="4563110" y="5076825"/>
            <a:ext cx="4409440" cy="577215"/>
          </a:xfrm>
          <a:prstGeom prst="roundRect">
            <a:avLst>
              <a:gd name="adj" fmla="val 50000"/>
            </a:avLst>
          </a:prstGeom>
          <a:solidFill>
            <a:srgbClr val="014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/>
              <a:t>每学年参加一次党章知识竞赛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50.3028346456693,&quot;left&quot;:444.2554330708661,&quot;top&quot;:94.84858267716535,&quot;width&quot;:360.7445669291339}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50.3028346456693,&quot;left&quot;:444.2554330708661,&quot;top&quot;:94.84858267716535,&quot;width&quot;:360.7445669291339}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50.3028346456693,&quot;left&quot;:444.2554330708661,&quot;top&quot;:94.84858267716535,&quot;width&quot;:360.7445669291339}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50.3028346456693,&quot;left&quot;:444.2554330708661,&quot;top&quot;:94.84858267716535,&quot;width&quot;:360.7445669291339}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50.3028346456693,&quot;left&quot;:444.2554330708661,&quot;top&quot;:94.84858267716535,&quot;width&quot;:360.7445669291339}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50.3028346456693,&quot;left&quot;:444.2554330708661,&quot;top&quot;:94.84858267716535,&quot;width&quot;:360.7445669291339}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50.3028346456693,&quot;left&quot;:444.2554330708661,&quot;top&quot;:94.84858267716535,&quot;width&quot;:360.7445669291339}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50.3028346456693,&quot;left&quot;:444.2554330708661,&quot;top&quot;:94.84858267716535,&quot;width&quot;:360.7445669291339}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50.3028346456693,&quot;left&quot;:444.2554330708661,&quot;top&quot;:94.84858267716535,&quot;width&quot;:360.7445669291339}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50.3028346456693,&quot;left&quot;:444.2554330708661,&quot;top&quot;:94.84858267716535,&quot;width&quot;:360.7445669291339}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WPS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406</Words>
  <Application>Microsoft Office PowerPoint</Application>
  <PresentationFormat>宽屏</PresentationFormat>
  <Paragraphs>53</Paragraphs>
  <Slides>3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8" baseType="lpstr">
      <vt:lpstr>微软雅黑</vt:lpstr>
      <vt:lpstr>Arial</vt:lpstr>
      <vt:lpstr>Calibri</vt:lpstr>
      <vt:lpstr>Wingdings</vt:lpstr>
      <vt:lpstr>WPS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>Administrator</dc:creator>
  <cp:lastModifiedBy>1764559212@qq.com</cp:lastModifiedBy>
  <cp:revision>162</cp:revision>
  <dcterms:created xsi:type="dcterms:W3CDTF">2019-06-19T02:08:00Z</dcterms:created>
  <dcterms:modified xsi:type="dcterms:W3CDTF">2025-10-27T09:31:14Z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2052-12.1.0.18912</vt:lpwstr>
  </property>
  <property fmtid="{D5CDD505-2E9C-101B-9397-08002B2CF9AE}" pid="3" name="ICV">
    <vt:lpwstr>D44768FEEE4348449141BFCF55D43D0D_13</vt:lpwstr>
  </property>
</Properties>
</file>